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18" r:id="rId2"/>
    <p:sldId id="319" r:id="rId3"/>
    <p:sldId id="320" r:id="rId4"/>
    <p:sldId id="321" r:id="rId5"/>
    <p:sldId id="322" r:id="rId6"/>
    <p:sldId id="324" r:id="rId7"/>
    <p:sldId id="323" r:id="rId8"/>
    <p:sldId id="325" r:id="rId9"/>
    <p:sldId id="326" r:id="rId10"/>
    <p:sldId id="327" r:id="rId11"/>
    <p:sldId id="328" r:id="rId12"/>
    <p:sldId id="329" r:id="rId13"/>
  </p:sldIdLst>
  <p:sldSz cx="9144000" cy="6858000" type="screen4x3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  <a:srgbClr val="C99700"/>
    <a:srgbClr val="EBE123"/>
    <a:srgbClr val="173FE9"/>
    <a:srgbClr val="E7D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/>
    <p:restoredTop sz="94925"/>
  </p:normalViewPr>
  <p:slideViewPr>
    <p:cSldViewPr>
      <p:cViewPr varScale="1">
        <p:scale>
          <a:sx n="95" d="100"/>
          <a:sy n="95" d="100"/>
        </p:scale>
        <p:origin x="-120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2766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r">
              <a:defRPr sz="1200"/>
            </a:lvl1pPr>
          </a:lstStyle>
          <a:p>
            <a:fld id="{6E37C92E-C8FA-41E0-AA9C-2673E626E79D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r">
              <a:defRPr sz="1200"/>
            </a:lvl1pPr>
          </a:lstStyle>
          <a:p>
            <a:fld id="{DDECA803-B363-447B-9827-4D06871D9C2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0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r">
              <a:defRPr sz="1200"/>
            </a:lvl1pPr>
          </a:lstStyle>
          <a:p>
            <a:fld id="{2504D31E-568A-45C5-AC9A-E09F96AB694F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761" tIns="45880" rIns="91761" bIns="458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1"/>
            <a:ext cx="5486400" cy="4183380"/>
          </a:xfrm>
          <a:prstGeom prst="rect">
            <a:avLst/>
          </a:prstGeom>
        </p:spPr>
        <p:txBody>
          <a:bodyPr vert="horz" lIns="91761" tIns="45880" rIns="91761" bIns="4588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r">
              <a:defRPr sz="1200"/>
            </a:lvl1pPr>
          </a:lstStyle>
          <a:p>
            <a:fld id="{E2D1992A-214E-4722-B28E-1948F93C4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9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486400" cy="6096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610600" cy="5715000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2362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770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008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67618-6D1D-4F79-B925-9F96C2D0C39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10800000">
            <a:off x="91440" y="685799"/>
            <a:ext cx="8961120" cy="0"/>
          </a:xfrm>
          <a:prstGeom prst="line">
            <a:avLst/>
          </a:prstGeom>
          <a:ln>
            <a:solidFill>
              <a:srgbClr val="C99700"/>
            </a:solidFill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0800000">
            <a:off x="91440" y="640079"/>
            <a:ext cx="8961120" cy="0"/>
          </a:xfrm>
          <a:prstGeom prst="line">
            <a:avLst/>
          </a:prstGeom>
          <a:ln>
            <a:solidFill>
              <a:srgbClr val="00285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0800000">
            <a:off x="91440" y="6507479"/>
            <a:ext cx="8961120" cy="0"/>
          </a:xfrm>
          <a:prstGeom prst="line">
            <a:avLst/>
          </a:prstGeom>
          <a:ln>
            <a:solidFill>
              <a:srgbClr val="C99700"/>
            </a:solidFill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0800000">
            <a:off x="91440" y="6553199"/>
            <a:ext cx="8961120" cy="0"/>
          </a:xfrm>
          <a:prstGeom prst="line">
            <a:avLst/>
          </a:prstGeom>
          <a:ln>
            <a:solidFill>
              <a:srgbClr val="00285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/>
          <p:cNvSpPr txBox="1">
            <a:spLocks/>
          </p:cNvSpPr>
          <p:nvPr/>
        </p:nvSpPr>
        <p:spPr>
          <a:xfrm>
            <a:off x="228600" y="6419088"/>
            <a:ext cx="2667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Slide Number Placeholder 5"/>
          <p:cNvSpPr txBox="1">
            <a:spLocks/>
          </p:cNvSpPr>
          <p:nvPr/>
        </p:nvSpPr>
        <p:spPr>
          <a:xfrm>
            <a:off x="6766560" y="64952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867618-6D1D-4F79-B925-9F96C2D0C39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19" name="Picture 2" descr="D:\Users\Logan\Pictures\Icons\UCD_ENG_Logo.png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7" t="-671" r="13345" b="29500"/>
          <a:stretch/>
        </p:blipFill>
        <p:spPr bwMode="auto">
          <a:xfrm>
            <a:off x="8458200" y="18288"/>
            <a:ext cx="627423" cy="5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3" b="23782"/>
          <a:stretch/>
        </p:blipFill>
        <p:spPr>
          <a:xfrm>
            <a:off x="6553200" y="76200"/>
            <a:ext cx="1795914" cy="5135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Review of </a:t>
            </a:r>
            <a:r>
              <a:rPr lang="en-US" dirty="0" err="1"/>
              <a:t>Aeroacoustic</a:t>
            </a:r>
            <a:r>
              <a:rPr lang="en-US" dirty="0"/>
              <a:t> Prediction Techniques for Launch Vehicles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Logan Halstrom</a:t>
            </a:r>
          </a:p>
          <a:p>
            <a:r>
              <a:rPr lang="en-US" sz="2400" dirty="0" smtClean="0"/>
              <a:t>12/1/16</a:t>
            </a:r>
            <a:endParaRPr lang="en-US" sz="2400" dirty="0"/>
          </a:p>
        </p:txBody>
      </p:sp>
      <p:pic>
        <p:nvPicPr>
          <p:cNvPr id="4" name="Picture 3" descr="SLS_Orang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914400"/>
            <a:ext cx="3583591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11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711952" cy="609600"/>
          </a:xfrm>
        </p:spPr>
        <p:txBody>
          <a:bodyPr/>
          <a:lstStyle/>
          <a:p>
            <a:r>
              <a:rPr lang="en-US" dirty="0" smtClean="0"/>
              <a:t>Computational Fluid Dynamics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resolve unsteady flow for high-fidelity geometry</a:t>
            </a:r>
          </a:p>
          <a:p>
            <a:pPr lvl="1"/>
            <a:r>
              <a:rPr lang="en-US" dirty="0" smtClean="0"/>
              <a:t>Fraction of cost of wind tunnel</a:t>
            </a:r>
          </a:p>
          <a:p>
            <a:pPr lvl="1"/>
            <a:r>
              <a:rPr lang="en-US" dirty="0" smtClean="0"/>
              <a:t>Not sophisticated enough for </a:t>
            </a:r>
            <a:r>
              <a:rPr lang="en-US" dirty="0" err="1" smtClean="0"/>
              <a:t>aeroacoustics</a:t>
            </a:r>
            <a:endParaRPr lang="en-US" dirty="0"/>
          </a:p>
        </p:txBody>
      </p:sp>
      <p:pic>
        <p:nvPicPr>
          <p:cNvPr id="4" name="Picture 3" descr="LAS_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810042"/>
            <a:ext cx="2447925" cy="2590800"/>
          </a:xfrm>
          <a:prstGeom prst="rect">
            <a:avLst/>
          </a:prstGeom>
        </p:spPr>
      </p:pic>
      <p:pic>
        <p:nvPicPr>
          <p:cNvPr id="5" name="Picture 4" descr="LAS_CF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048042"/>
            <a:ext cx="5505183" cy="412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9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788152" cy="609600"/>
          </a:xfrm>
        </p:spPr>
        <p:txBody>
          <a:bodyPr>
            <a:normAutofit/>
          </a:bodyPr>
          <a:lstStyle/>
          <a:p>
            <a:r>
              <a:rPr lang="en-US" dirty="0" smtClean="0"/>
              <a:t>Computational Aero-Acoustics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Couple CFD/CAA solvers to produce acoustic results</a:t>
            </a:r>
          </a:p>
          <a:p>
            <a:pPr lvl="1"/>
            <a:r>
              <a:rPr lang="en-US" dirty="0" smtClean="0"/>
              <a:t>LAVA solver (Development still needed)</a:t>
            </a:r>
            <a:endParaRPr lang="en-US" dirty="0"/>
          </a:p>
        </p:txBody>
      </p:sp>
      <p:pic>
        <p:nvPicPr>
          <p:cNvPr id="4" name="Picture 3" descr="LAVA_S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060" y="1524000"/>
            <a:ext cx="436388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839200" cy="5715000"/>
          </a:xfrm>
        </p:spPr>
        <p:txBody>
          <a:bodyPr/>
          <a:lstStyle/>
          <a:p>
            <a:r>
              <a:rPr lang="en-US" dirty="0" smtClean="0"/>
              <a:t>All discussed methods are uniquely useful</a:t>
            </a:r>
          </a:p>
          <a:p>
            <a:pPr lvl="1"/>
            <a:r>
              <a:rPr lang="en-US" dirty="0" smtClean="0"/>
              <a:t>Flight test: can’t beat the real thing</a:t>
            </a:r>
          </a:p>
          <a:p>
            <a:pPr lvl="1"/>
            <a:r>
              <a:rPr lang="en-US" dirty="0" smtClean="0"/>
              <a:t>Wind tunnel: much cheaper than flight and still accurate but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CFD/CAA: Even cheaper! (but less accurate, needs validation data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Acoustic testing: structures must be able to survive vibration</a:t>
            </a:r>
          </a:p>
          <a:p>
            <a:endParaRPr lang="en-US" dirty="0" smtClean="0"/>
          </a:p>
          <a:p>
            <a:r>
              <a:rPr lang="en-US" dirty="0" smtClean="0"/>
              <a:t>The future</a:t>
            </a:r>
          </a:p>
          <a:p>
            <a:pPr lvl="1"/>
            <a:r>
              <a:rPr lang="en-US" dirty="0" smtClean="0"/>
              <a:t>Computational methods will improve, become more ubiquitous</a:t>
            </a:r>
          </a:p>
          <a:p>
            <a:pPr lvl="1"/>
            <a:r>
              <a:rPr lang="en-US" dirty="0" smtClean="0"/>
              <a:t>Experimental methods will always be required to </a:t>
            </a:r>
            <a:r>
              <a:rPr lang="en-US" smtClean="0"/>
              <a:t>check computational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708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Launch vehicles experience severe acoustic environments</a:t>
            </a:r>
          </a:p>
          <a:p>
            <a:pPr lvl="1"/>
            <a:r>
              <a:rPr lang="en-US" dirty="0" smtClean="0"/>
              <a:t>Launch: engine plumes reflected by pad</a:t>
            </a:r>
          </a:p>
          <a:p>
            <a:pPr lvl="1"/>
            <a:r>
              <a:rPr lang="en-US" dirty="0" smtClean="0"/>
              <a:t>Ascent: Transonic flight, unsteady shocks, engine plume noise</a:t>
            </a:r>
          </a:p>
          <a:p>
            <a:pPr lvl="1"/>
            <a:r>
              <a:rPr lang="en-US" dirty="0" smtClean="0"/>
              <a:t>Abort: Direct abort motor plumb impingement/flow interaction</a:t>
            </a:r>
          </a:p>
          <a:p>
            <a:endParaRPr lang="en-US" dirty="0" smtClean="0"/>
          </a:p>
          <a:p>
            <a:r>
              <a:rPr lang="en-US" dirty="0" smtClean="0"/>
              <a:t>Potential hazards due to structural vibration</a:t>
            </a:r>
          </a:p>
          <a:p>
            <a:pPr lvl="1"/>
            <a:r>
              <a:rPr lang="en-US" dirty="0" smtClean="0"/>
              <a:t>Failure of electrical or mechanical component</a:t>
            </a:r>
          </a:p>
          <a:p>
            <a:pPr lvl="1"/>
            <a:r>
              <a:rPr lang="en-US" dirty="0" smtClean="0"/>
              <a:t>Fatigue failure of internal or exterior structural component</a:t>
            </a:r>
          </a:p>
          <a:p>
            <a:pPr lvl="1"/>
            <a:r>
              <a:rPr lang="en-US" dirty="0" smtClean="0"/>
              <a:t>Fatigue of payload</a:t>
            </a:r>
          </a:p>
          <a:p>
            <a:endParaRPr lang="en-US" dirty="0" smtClean="0"/>
          </a:p>
          <a:p>
            <a:r>
              <a:rPr lang="en-US" dirty="0" smtClean="0"/>
              <a:t>Goal: design to minimize acoustics</a:t>
            </a:r>
          </a:p>
          <a:p>
            <a:endParaRPr lang="en-US" dirty="0" smtClean="0"/>
          </a:p>
          <a:p>
            <a:r>
              <a:rPr lang="en-US" dirty="0" smtClean="0"/>
              <a:t>Need methods of modeling </a:t>
            </a:r>
            <a:r>
              <a:rPr lang="en-US" dirty="0" err="1" smtClean="0"/>
              <a:t>aeroacoustics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06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Free-Field Acoustic Testing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Subject test article to unconstrained acoustic source</a:t>
            </a:r>
          </a:p>
          <a:p>
            <a:pPr lvl="1"/>
            <a:r>
              <a:rPr lang="en-US" dirty="0" smtClean="0"/>
              <a:t>Need acoustic source similar to flight</a:t>
            </a:r>
          </a:p>
          <a:p>
            <a:pPr lvl="2"/>
            <a:r>
              <a:rPr lang="en-US" dirty="0" err="1" smtClean="0"/>
              <a:t>Blowdown</a:t>
            </a:r>
            <a:r>
              <a:rPr lang="en-US" dirty="0" smtClean="0"/>
              <a:t> wind tunnel exhaust</a:t>
            </a:r>
          </a:p>
          <a:p>
            <a:pPr lvl="2"/>
            <a:r>
              <a:rPr lang="en-US" dirty="0" smtClean="0"/>
              <a:t>Rocket engine static test</a:t>
            </a:r>
            <a:endParaRPr lang="en-US" dirty="0"/>
          </a:p>
        </p:txBody>
      </p:sp>
      <p:pic>
        <p:nvPicPr>
          <p:cNvPr id="5" name="Picture 4" descr="Himelblau_Fig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7" y="2245129"/>
            <a:ext cx="9013984" cy="417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59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Reverberant Acoustic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Chamber </a:t>
            </a:r>
            <a:r>
              <a:rPr lang="en-US" dirty="0"/>
              <a:t>surrounded by noise-producing </a:t>
            </a:r>
            <a:r>
              <a:rPr lang="en-US" dirty="0" smtClean="0"/>
              <a:t>horns</a:t>
            </a:r>
            <a:endParaRPr lang="en-US" dirty="0"/>
          </a:p>
        </p:txBody>
      </p:sp>
      <p:pic>
        <p:nvPicPr>
          <p:cNvPr id="5" name="Picture 4" descr="ReverberantFacility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7" b="29630"/>
          <a:stretch/>
        </p:blipFill>
        <p:spPr>
          <a:xfrm>
            <a:off x="1905000" y="1143000"/>
            <a:ext cx="5334000" cy="49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9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Progressive Wave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Chamber connected to outside with many ducts</a:t>
            </a:r>
          </a:p>
          <a:p>
            <a:pPr lvl="1"/>
            <a:r>
              <a:rPr lang="en-US" dirty="0" smtClean="0"/>
              <a:t>Acoustic source outside</a:t>
            </a:r>
          </a:p>
          <a:p>
            <a:pPr lvl="1"/>
            <a:r>
              <a:rPr lang="en-US" dirty="0" smtClean="0"/>
              <a:t>Control source individually in each duct</a:t>
            </a:r>
          </a:p>
          <a:p>
            <a:endParaRPr lang="en-US" dirty="0"/>
          </a:p>
        </p:txBody>
      </p:sp>
      <p:pic>
        <p:nvPicPr>
          <p:cNvPr id="4" name="Picture 3" descr="Himelblau_Fig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56003"/>
            <a:ext cx="7162800" cy="441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35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Full-scale flight test with pressure transducers on vehicle</a:t>
            </a:r>
          </a:p>
          <a:p>
            <a:r>
              <a:rPr lang="en-US" dirty="0" smtClean="0"/>
              <a:t>Microphone Phased-Array</a:t>
            </a:r>
          </a:p>
          <a:p>
            <a:pPr lvl="1"/>
            <a:r>
              <a:rPr lang="en-US" dirty="0" smtClean="0"/>
              <a:t>Determine source strength/location accurately from distance</a:t>
            </a:r>
            <a:endParaRPr lang="en-US" dirty="0"/>
          </a:p>
        </p:txBody>
      </p:sp>
      <p:pic>
        <p:nvPicPr>
          <p:cNvPr id="4" name="Picture 3" descr="MicrophonePhasedArra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09800"/>
            <a:ext cx="8534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5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Subscale models in scaled flow</a:t>
            </a:r>
          </a:p>
          <a:p>
            <a:pPr lvl="1"/>
            <a:r>
              <a:rPr lang="en-US" dirty="0" smtClean="0"/>
              <a:t>Modern manufacturing techniques produce high-fidelity models</a:t>
            </a:r>
            <a:endParaRPr lang="en-US" dirty="0"/>
          </a:p>
        </p:txBody>
      </p:sp>
      <p:pic>
        <p:nvPicPr>
          <p:cNvPr id="4" name="Picture 3" descr="SLS_WTT_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1" y="1524000"/>
            <a:ext cx="6816938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0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Abort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heated Helium to simulate rocket motor plumes</a:t>
            </a:r>
            <a:endParaRPr lang="en-US" dirty="0"/>
          </a:p>
        </p:txBody>
      </p:sp>
      <p:pic>
        <p:nvPicPr>
          <p:cNvPr id="4" name="Picture 3" descr="SLS_WTT_Abort_Model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0" r="10568"/>
          <a:stretch/>
        </p:blipFill>
        <p:spPr>
          <a:xfrm>
            <a:off x="152400" y="1752600"/>
            <a:ext cx="4170947" cy="3490829"/>
          </a:xfrm>
          <a:prstGeom prst="rect">
            <a:avLst/>
          </a:prstGeom>
        </p:spPr>
      </p:pic>
      <p:pic>
        <p:nvPicPr>
          <p:cNvPr id="5" name="Picture 4" descr="PressurizedHeliumHeater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819"/>
          <a:stretch/>
        </p:blipFill>
        <p:spPr>
          <a:xfrm>
            <a:off x="4495800" y="1412655"/>
            <a:ext cx="4632087" cy="468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53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Abort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</a:t>
            </a:r>
            <a:r>
              <a:rPr lang="en-US" dirty="0" err="1" smtClean="0"/>
              <a:t>aeroacoustic</a:t>
            </a:r>
            <a:r>
              <a:rPr lang="en-US" dirty="0" smtClean="0"/>
              <a:t> effects</a:t>
            </a:r>
            <a:endParaRPr lang="en-US" dirty="0"/>
          </a:p>
        </p:txBody>
      </p:sp>
      <p:pic>
        <p:nvPicPr>
          <p:cNvPr id="4" name="Picture 3" descr="SLS_WTT_Abort_Shadow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828172"/>
            <a:ext cx="8686800" cy="3734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533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7036</TotalTime>
  <Words>315</Words>
  <Application>Microsoft Macintosh PowerPoint</Application>
  <PresentationFormat>On-screen Show (4:3)</PresentationFormat>
  <Paragraphs>56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Review of Aeroacoustic Prediction Techniques for Launch Vehicles</vt:lpstr>
      <vt:lpstr>Motivation</vt:lpstr>
      <vt:lpstr>Free-Field Acoustic Testing </vt:lpstr>
      <vt:lpstr>Reverberant Acoustic Testing</vt:lpstr>
      <vt:lpstr>Progressive Wave Test</vt:lpstr>
      <vt:lpstr>Flight Testing</vt:lpstr>
      <vt:lpstr>Wind Tunnel - Ascent</vt:lpstr>
      <vt:lpstr>Wind Tunnel - Abort</vt:lpstr>
      <vt:lpstr>Wind Tunnel - Abort</vt:lpstr>
      <vt:lpstr>Computational Fluid Dynamics</vt:lpstr>
      <vt:lpstr>Computational Aero-Acoustics</vt:lpstr>
      <vt:lpstr>Conclusions</vt:lpstr>
    </vt:vector>
  </TitlesOfParts>
  <Company>NASA/ODIN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WB-57 Pitot-Static Calibration TRR</dc:title>
  <dc:creator>Logan Halstrom</dc:creator>
  <cp:lastModifiedBy>Logan Halstrom</cp:lastModifiedBy>
  <cp:revision>561</cp:revision>
  <cp:lastPrinted>2016-03-10T15:50:01Z</cp:lastPrinted>
  <dcterms:created xsi:type="dcterms:W3CDTF">2013-08-14T14:48:45Z</dcterms:created>
  <dcterms:modified xsi:type="dcterms:W3CDTF">2016-12-01T12:57:15Z</dcterms:modified>
</cp:coreProperties>
</file>

<file path=docProps/thumbnail.jpeg>
</file>